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 smtClean="0"/>
              <a:t>Ikä</a:t>
            </a:r>
            <a:endParaRPr lang="fi-FI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Ikä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B5-4E64-A3A6-0E61954BA1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B5-4E64-A3A6-0E61954BA1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B5-4E64-A3A6-0E61954BA1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0B5-4E64-A3A6-0E61954BA1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0B5-4E64-A3A6-0E61954BA1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0B5-4E64-A3A6-0E61954BA1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0B5-4E64-A3A6-0E61954BA1F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0B5-4E64-A3A6-0E61954BA1FA}"/>
              </c:ext>
            </c:extLst>
          </c:dPt>
          <c:cat>
            <c:strRef>
              <c:f>Taul1!$A$2:$A$9</c:f>
              <c:strCache>
                <c:ptCount val="8"/>
                <c:pt idx="0">
                  <c:v>Alle 21 vuotta</c:v>
                </c:pt>
                <c:pt idx="1">
                  <c:v>21-30 vuotta</c:v>
                </c:pt>
                <c:pt idx="2">
                  <c:v>31-40 vuotta</c:v>
                </c:pt>
                <c:pt idx="3">
                  <c:v>41-50 vuotta</c:v>
                </c:pt>
                <c:pt idx="4">
                  <c:v>51-60 vuotta</c:v>
                </c:pt>
                <c:pt idx="5">
                  <c:v>61-70 vuotta</c:v>
                </c:pt>
                <c:pt idx="6">
                  <c:v>71-80 vuotta</c:v>
                </c:pt>
                <c:pt idx="7">
                  <c:v>81 vuotta tai yli</c:v>
                </c:pt>
              </c:strCache>
            </c:strRef>
          </c:cat>
          <c:val>
            <c:numRef>
              <c:f>Taul1!$B$2:$B$9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16</c:v>
                </c:pt>
                <c:pt idx="3">
                  <c:v>16</c:v>
                </c:pt>
                <c:pt idx="4">
                  <c:v>10</c:v>
                </c:pt>
                <c:pt idx="5">
                  <c:v>6</c:v>
                </c:pt>
                <c:pt idx="6">
                  <c:v>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0B5-4E64-A3A6-0E61954BA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Missä asut</a:t>
            </a:r>
            <a:r>
              <a:rPr lang="fi-FI" dirty="0" smtClean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Kirkonkylä</c:v>
                </c:pt>
                <c:pt idx="1">
                  <c:v>Siltakylä</c:v>
                </c:pt>
                <c:pt idx="2">
                  <c:v>Huutjärvi</c:v>
                </c:pt>
                <c:pt idx="3">
                  <c:v>Heinlahti</c:v>
                </c:pt>
                <c:pt idx="4">
                  <c:v>Hirvikoski/ Vastila</c:v>
                </c:pt>
                <c:pt idx="5">
                  <c:v>Purola/ Munapirtti</c:v>
                </c:pt>
                <c:pt idx="6">
                  <c:v>Muu vastaus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9</c:v>
                </c:pt>
                <c:pt idx="1">
                  <c:v>9</c:v>
                </c:pt>
                <c:pt idx="2">
                  <c:v>16</c:v>
                </c:pt>
                <c:pt idx="3">
                  <c:v>9</c:v>
                </c:pt>
                <c:pt idx="4">
                  <c:v>6</c:v>
                </c:pt>
                <c:pt idx="5">
                  <c:v>3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9-4B53-A884-30DED9D2F612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Kirkonkylä</c:v>
                </c:pt>
                <c:pt idx="1">
                  <c:v>Siltakylä</c:v>
                </c:pt>
                <c:pt idx="2">
                  <c:v>Huutjärvi</c:v>
                </c:pt>
                <c:pt idx="3">
                  <c:v>Heinlahti</c:v>
                </c:pt>
                <c:pt idx="4">
                  <c:v>Hirvikoski/ Vastila</c:v>
                </c:pt>
                <c:pt idx="5">
                  <c:v>Purola/ Munapirtti</c:v>
                </c:pt>
                <c:pt idx="6">
                  <c:v>Muu vastaus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7049-4B53-A884-30DED9D2F612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Kirkonkylä</c:v>
                </c:pt>
                <c:pt idx="1">
                  <c:v>Siltakylä</c:v>
                </c:pt>
                <c:pt idx="2">
                  <c:v>Huutjärvi</c:v>
                </c:pt>
                <c:pt idx="3">
                  <c:v>Heinlahti</c:v>
                </c:pt>
                <c:pt idx="4">
                  <c:v>Hirvikoski/ Vastila</c:v>
                </c:pt>
                <c:pt idx="5">
                  <c:v>Purola/ Munapirtti</c:v>
                </c:pt>
                <c:pt idx="6">
                  <c:v>Muu vastaus</c:v>
                </c:pt>
              </c:strCache>
            </c:strRef>
          </c:cat>
          <c:val>
            <c:numRef>
              <c:f>Taul1!$D$2:$D$8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7049-4B53-A884-30DED9D2F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0097440"/>
        <c:axId val="340091864"/>
      </c:barChart>
      <c:catAx>
        <c:axId val="3400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40091864"/>
        <c:crosses val="autoZero"/>
        <c:auto val="1"/>
        <c:lblAlgn val="ctr"/>
        <c:lblOffset val="100"/>
        <c:noMultiLvlLbl val="0"/>
      </c:catAx>
      <c:valAx>
        <c:axId val="340091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4009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Kuinka paljon liikut?</a:t>
            </a:r>
          </a:p>
          <a:p>
            <a:pPr>
              <a:defRPr/>
            </a:pPr>
            <a:r>
              <a:rPr lang="en-US" sz="1100"/>
              <a:t>59 vastausta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Kuinka paljon liikut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90-4E60-A09B-77BF134E7F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90-4E60-A09B-77BF134E7F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90-4E60-A09B-77BF134E7F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90-4E60-A09B-77BF134E7F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590-4E60-A09B-77BF134E7F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590-4E60-A09B-77BF134E7FCA}"/>
              </c:ext>
            </c:extLst>
          </c:dPt>
          <c:cat>
            <c:strRef>
              <c:f>Taul1!$A$2:$A$7</c:f>
              <c:strCache>
                <c:ptCount val="6"/>
                <c:pt idx="0">
                  <c:v>En koskaan</c:v>
                </c:pt>
                <c:pt idx="1">
                  <c:v>Harvoin</c:v>
                </c:pt>
                <c:pt idx="2">
                  <c:v>Melko harvoin</c:v>
                </c:pt>
                <c:pt idx="3">
                  <c:v>Joskus</c:v>
                </c:pt>
                <c:pt idx="4">
                  <c:v>Melko usein</c:v>
                </c:pt>
                <c:pt idx="5">
                  <c:v>Usein</c:v>
                </c:pt>
              </c:strCache>
            </c:strRef>
          </c:cat>
          <c:val>
            <c:numRef>
              <c:f>Taul1!$B$2:$B$7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9</c:v>
                </c:pt>
                <c:pt idx="4">
                  <c:v>22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590-4E60-A09B-77BF134E7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Liikuntamuodot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Ulkoilu</c:v>
                </c:pt>
                <c:pt idx="1">
                  <c:v>Hyötyliikunta</c:v>
                </c:pt>
                <c:pt idx="2">
                  <c:v>Sisäliikunta</c:v>
                </c:pt>
                <c:pt idx="3">
                  <c:v>Ryhmäliikunta</c:v>
                </c:pt>
                <c:pt idx="4">
                  <c:v>Urheilu/ kilpaurheilu</c:v>
                </c:pt>
                <c:pt idx="5">
                  <c:v>Kuntosali</c:v>
                </c:pt>
                <c:pt idx="6">
                  <c:v>Pyöräily</c:v>
                </c:pt>
                <c:pt idx="7">
                  <c:v>Vesijumppa</c:v>
                </c:pt>
                <c:pt idx="8">
                  <c:v>Ratsastus</c:v>
                </c:pt>
                <c:pt idx="9">
                  <c:v>Koiraharrastus</c:v>
                </c:pt>
              </c:strCache>
            </c:strRef>
          </c:cat>
          <c:val>
            <c:numRef>
              <c:f>Taul1!$B$2:$B$11</c:f>
              <c:numCache>
                <c:formatCode>General</c:formatCode>
                <c:ptCount val="10"/>
                <c:pt idx="0">
                  <c:v>53</c:v>
                </c:pt>
                <c:pt idx="1">
                  <c:v>39</c:v>
                </c:pt>
                <c:pt idx="2">
                  <c:v>28</c:v>
                </c:pt>
                <c:pt idx="3">
                  <c:v>20</c:v>
                </c:pt>
                <c:pt idx="4">
                  <c:v>10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23-483D-B251-688FCB773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63576"/>
        <c:axId val="478667184"/>
      </c:barChart>
      <c:catAx>
        <c:axId val="478663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8667184"/>
        <c:crosses val="autoZero"/>
        <c:auto val="1"/>
        <c:lblAlgn val="ctr"/>
        <c:lblOffset val="100"/>
        <c:noMultiLvlLbl val="0"/>
      </c:catAx>
      <c:valAx>
        <c:axId val="47866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8663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Seurojen</a:t>
            </a:r>
            <a:r>
              <a:rPr lang="en-US" dirty="0"/>
              <a:t> </a:t>
            </a:r>
            <a:r>
              <a:rPr lang="en-US" dirty="0" err="1" smtClean="0"/>
              <a:t>liikuntatarjonta</a:t>
            </a:r>
            <a:r>
              <a:rPr lang="en-US" dirty="0" smtClean="0"/>
              <a:t> </a:t>
            </a:r>
            <a:r>
              <a:rPr lang="en-US" dirty="0" err="1" smtClean="0"/>
              <a:t>Pyhtäällä</a:t>
            </a:r>
            <a:r>
              <a:rPr lang="en-US" dirty="0" smtClean="0"/>
              <a:t> on </a:t>
            </a:r>
            <a:r>
              <a:rPr lang="en-US" dirty="0" err="1" smtClean="0"/>
              <a:t>minulle</a:t>
            </a:r>
            <a:r>
              <a:rPr lang="en-US" dirty="0" smtClean="0"/>
              <a:t> </a:t>
            </a:r>
            <a:r>
              <a:rPr lang="en-US" dirty="0" err="1" smtClean="0"/>
              <a:t>tuttua</a:t>
            </a:r>
            <a:r>
              <a:rPr lang="en-US" dirty="0" smtClean="0"/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Seurojen liikuntatarjonta on tuttua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19-4B09-9135-8F5B1C310B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19-4B09-9135-8F5B1C310B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119-4B09-9135-8F5B1C310B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119-4B09-9135-8F5B1C310B0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119-4B09-9135-8F5B1C310B0A}"/>
              </c:ext>
            </c:extLst>
          </c:dPt>
          <c:cat>
            <c:strRef>
              <c:f>Taul1!$A$2:$A$6</c:f>
              <c:strCache>
                <c:ptCount val="5"/>
                <c:pt idx="0">
                  <c:v>Täysin eri mieltä</c:v>
                </c:pt>
                <c:pt idx="1">
                  <c:v>Jokseenkin eri mieltä</c:v>
                </c:pt>
                <c:pt idx="2">
                  <c:v>Ei samaa eikä eri mieltä</c:v>
                </c:pt>
                <c:pt idx="3">
                  <c:v>Jokseenkin samaa mieltä</c:v>
                </c:pt>
                <c:pt idx="4">
                  <c:v>Täysin samaa mieltä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5</c:v>
                </c:pt>
                <c:pt idx="3">
                  <c:v>32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119-4B09-9135-8F5B1C310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Tunnen kunnan liikuntapaikat hyvin.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0B-464D-9E29-3BEE83620F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0B-464D-9E29-3BEE83620F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0B-464D-9E29-3BEE83620F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0B-464D-9E29-3BEE83620F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0B-464D-9E29-3BEE83620F74}"/>
              </c:ext>
            </c:extLst>
          </c:dPt>
          <c:cat>
            <c:strRef>
              <c:f>Taul1!$A$2:$A$6</c:f>
              <c:strCache>
                <c:ptCount val="5"/>
                <c:pt idx="0">
                  <c:v>Täysin eri mieltä</c:v>
                </c:pt>
                <c:pt idx="1">
                  <c:v>Jokseenkin eri mieltä</c:v>
                </c:pt>
                <c:pt idx="2">
                  <c:v>Ei samaa eikä eri mieltä</c:v>
                </c:pt>
                <c:pt idx="3">
                  <c:v>Jokseenkin samaa mieltä</c:v>
                </c:pt>
                <c:pt idx="4">
                  <c:v>Täysin samaa mieltä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41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0B-464D-9E29-3BEE83620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400" b="0" i="0" u="none" strike="noStrike" baseline="0" dirty="0" smtClean="0">
                <a:effectLst/>
              </a:rPr>
              <a:t>Mistä lähtisit etsimään tietoa, jos haluaisit tietää Pyhtäällä olevista liikuntapaikoista?</a:t>
            </a:r>
            <a:endParaRPr lang="fi-FI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Tietojen etsiminen liikuntapaikoista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Kunnan kotisivut</c:v>
                </c:pt>
                <c:pt idx="1">
                  <c:v>Facebook</c:v>
                </c:pt>
                <c:pt idx="2">
                  <c:v>Internet/ google</c:v>
                </c:pt>
                <c:pt idx="3">
                  <c:v>Kirjasto</c:v>
                </c:pt>
                <c:pt idx="4">
                  <c:v>Seurojen kotisivut</c:v>
                </c:pt>
                <c:pt idx="5">
                  <c:v>Pyhtäänlehti</c:v>
                </c:pt>
                <c:pt idx="6">
                  <c:v>Kunnanvirasto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51</c:v>
                </c:pt>
                <c:pt idx="1">
                  <c:v>28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7-4329-82E4-FB7FEE21E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8664888"/>
        <c:axId val="478663248"/>
      </c:barChart>
      <c:catAx>
        <c:axId val="47866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8663248"/>
        <c:crosses val="autoZero"/>
        <c:auto val="1"/>
        <c:lblAlgn val="ctr"/>
        <c:lblOffset val="100"/>
        <c:noMultiLvlLbl val="0"/>
      </c:catAx>
      <c:valAx>
        <c:axId val="47866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8664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 smtClean="0"/>
              <a:t>Mitä kunnan liikuntapaikkoja/ -palveluita</a:t>
            </a:r>
            <a:r>
              <a:rPr lang="fi-FI" baseline="0" dirty="0" smtClean="0"/>
              <a:t> käytät?</a:t>
            </a:r>
            <a:endParaRPr lang="fi-FI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Huutjärvi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Taul1!$B$2:$B$14</c:f>
              <c:numCache>
                <c:formatCode>General</c:formatCode>
                <c:ptCount val="13"/>
                <c:pt idx="0">
                  <c:v>9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8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2-4ABA-ACB5-A8788FACA463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Hirvikoski/ Vastila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Taul1!$C$2:$C$14</c:f>
              <c:numCache>
                <c:formatCode>General</c:formatCode>
                <c:ptCount val="13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92-4ABA-ACB5-A8788FACA463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Kirkonkylä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Taul1!$D$2:$D$14</c:f>
              <c:numCache>
                <c:formatCode>General</c:formatCode>
                <c:ptCount val="13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6">
                  <c:v>1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92-4ABA-ACB5-A8788FACA463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Muut/ Yleisesti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Taul1!$E$2:$E$14</c:f>
              <c:numCache>
                <c:formatCode>General</c:formatCode>
                <c:ptCount val="13"/>
                <c:pt idx="0">
                  <c:v>4</c:v>
                </c:pt>
                <c:pt idx="1">
                  <c:v>16</c:v>
                </c:pt>
                <c:pt idx="2">
                  <c:v>10</c:v>
                </c:pt>
                <c:pt idx="3">
                  <c:v>1</c:v>
                </c:pt>
                <c:pt idx="4">
                  <c:v>7</c:v>
                </c:pt>
                <c:pt idx="5">
                  <c:v>1</c:v>
                </c:pt>
                <c:pt idx="7">
                  <c:v>4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92-4ABA-ACB5-A8788FACA463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Kyläjumppa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Taul1!$F$2:$F$14</c:f>
              <c:numCache>
                <c:formatCode>General</c:formatCode>
                <c:ptCount val="13"/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92-4ABA-ACB5-A8788FACA463}"/>
            </c:ext>
          </c:extLst>
        </c:ser>
        <c:ser>
          <c:idx val="5"/>
          <c:order val="5"/>
          <c:tx>
            <c:strRef>
              <c:f>Taul1!$G$1</c:f>
              <c:strCache>
                <c:ptCount val="1"/>
                <c:pt idx="0">
                  <c:v>Uimahallimatkat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Taul1!$G$2:$G$14</c:f>
              <c:numCache>
                <c:formatCode>General</c:formatCode>
                <c:ptCount val="13"/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92-4ABA-ACB5-A8788FACA463}"/>
            </c:ext>
          </c:extLst>
        </c:ser>
        <c:ser>
          <c:idx val="6"/>
          <c:order val="6"/>
          <c:tx>
            <c:strRef>
              <c:f>Taul1!$H$1</c:f>
              <c:strCache>
                <c:ptCount val="1"/>
                <c:pt idx="0">
                  <c:v>Sauvakävely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Taul1!$A$2:$A$14</c:f>
              <c:strCache>
                <c:ptCount val="13"/>
                <c:pt idx="0">
                  <c:v>Ulkoilureitit, kutnoradat</c:v>
                </c:pt>
                <c:pt idx="1">
                  <c:v>Ulkoialueet, metsä, polut</c:v>
                </c:pt>
                <c:pt idx="2">
                  <c:v>Kuntosali</c:v>
                </c:pt>
                <c:pt idx="3">
                  <c:v>Urheilukentät</c:v>
                </c:pt>
                <c:pt idx="4">
                  <c:v>Uimarannat</c:v>
                </c:pt>
                <c:pt idx="5">
                  <c:v>Luistelu</c:v>
                </c:pt>
                <c:pt idx="6">
                  <c:v>Hiihtoladut</c:v>
                </c:pt>
                <c:pt idx="7">
                  <c:v>Ulkoliikuntalaitteet</c:v>
                </c:pt>
                <c:pt idx="8">
                  <c:v>Tennis</c:v>
                </c:pt>
                <c:pt idx="9">
                  <c:v>Liikuntasali</c:v>
                </c:pt>
                <c:pt idx="10">
                  <c:v>Monitoimiareena</c:v>
                </c:pt>
                <c:pt idx="11">
                  <c:v>Koripallo</c:v>
                </c:pt>
                <c:pt idx="12">
                  <c:v>Palvelut</c:v>
                </c:pt>
              </c:strCache>
            </c:strRef>
          </c:cat>
          <c:val>
            <c:numRef>
              <c:f>Taul1!$H$2:$H$14</c:f>
              <c:numCache>
                <c:formatCode>General</c:formatCode>
                <c:ptCount val="13"/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92-4ABA-ACB5-A8788FACA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7152776"/>
        <c:axId val="287153104"/>
      </c:barChart>
      <c:catAx>
        <c:axId val="287152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7153104"/>
        <c:crosses val="autoZero"/>
        <c:auto val="1"/>
        <c:lblAlgn val="ctr"/>
        <c:lblOffset val="100"/>
        <c:noMultiLvlLbl val="0"/>
      </c:catAx>
      <c:valAx>
        <c:axId val="287153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7152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056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183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108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889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918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41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70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70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423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31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729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DC89-A3A3-4097-B509-FF86CD7588A8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04C0F-7427-4A90-B6AC-52E59754D2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85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41683" y="753395"/>
            <a:ext cx="11020927" cy="1829384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Kysely </a:t>
            </a:r>
            <a:r>
              <a:rPr lang="fi-FI" b="1" dirty="0"/>
              <a:t>liikuntapalvelujen kehittämisestä</a:t>
            </a:r>
            <a:r>
              <a:rPr lang="fi-FI" b="1" dirty="0" smtClean="0"/>
              <a:t>.</a:t>
            </a:r>
            <a:br>
              <a:rPr lang="fi-FI" b="1" dirty="0" smtClean="0"/>
            </a:br>
            <a:r>
              <a:rPr lang="fi-FI" b="1" u="sng" dirty="0" smtClean="0"/>
              <a:t>Vastausten koonti.</a:t>
            </a:r>
            <a:endParaRPr lang="fi-FI" b="1" u="sng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41683" y="2871536"/>
            <a:ext cx="11020927" cy="3497179"/>
          </a:xfrm>
        </p:spPr>
        <p:txBody>
          <a:bodyPr>
            <a:normAutofit/>
          </a:bodyPr>
          <a:lstStyle/>
          <a:p>
            <a:r>
              <a:rPr lang="fi-FI" sz="3200" dirty="0"/>
              <a:t>Kyselyllä kartoitetaan kuntalaisten liikuntatottumuksia sekä liikuntapalvelujen </a:t>
            </a:r>
            <a:r>
              <a:rPr lang="fi-FI" sz="3200" dirty="0" err="1" smtClean="0"/>
              <a:t>kehittämistarpeita.Kyselyn</a:t>
            </a:r>
            <a:r>
              <a:rPr lang="fi-FI" sz="3200" dirty="0" smtClean="0"/>
              <a:t> </a:t>
            </a:r>
            <a:r>
              <a:rPr lang="fi-FI" sz="3200" dirty="0"/>
              <a:t>on laatinut Pyhtään kunnan liikuntapalvelutyöryhmä</a:t>
            </a:r>
            <a:r>
              <a:rPr lang="fi-FI" sz="3200" dirty="0" smtClean="0"/>
              <a:t>.</a:t>
            </a:r>
          </a:p>
          <a:p>
            <a:r>
              <a:rPr lang="fi-FI" sz="3200" dirty="0" smtClean="0"/>
              <a:t>Kysely oli avoinna 7.4.-10.5.2020, ja jaettiin kunnan nettisivuilla, kunnan ja liikuntatoimen </a:t>
            </a:r>
            <a:r>
              <a:rPr lang="fi-FI" sz="3200" dirty="0" err="1" smtClean="0"/>
              <a:t>facebookissa</a:t>
            </a:r>
            <a:r>
              <a:rPr lang="fi-FI" sz="3200" dirty="0" smtClean="0"/>
              <a:t>, kotipaikka </a:t>
            </a:r>
            <a:r>
              <a:rPr lang="fi-FI" sz="3200" dirty="0" err="1" smtClean="0"/>
              <a:t>pyhtää</a:t>
            </a:r>
            <a:r>
              <a:rPr lang="fi-FI" sz="3200" dirty="0" smtClean="0"/>
              <a:t> –ryhmässä ja lisäksi sähköpostitse järjestöryhmälle.</a:t>
            </a:r>
          </a:p>
          <a:p>
            <a:r>
              <a:rPr lang="fi-FI" sz="3200" dirty="0" smtClean="0"/>
              <a:t>Kyselyyn vastasi 59 henkilöä.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7055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5019437"/>
              </p:ext>
            </p:extLst>
          </p:nvPr>
        </p:nvGraphicFramePr>
        <p:xfrm>
          <a:off x="0" y="594360"/>
          <a:ext cx="6019800" cy="558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3260685"/>
              </p:ext>
            </p:extLst>
          </p:nvPr>
        </p:nvGraphicFramePr>
        <p:xfrm>
          <a:off x="6019800" y="594360"/>
          <a:ext cx="6019800" cy="558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85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/>
          <p:cNvGraphicFramePr>
            <a:graphicFrameLocks noGrp="1"/>
          </p:cNvGraphicFramePr>
          <p:nvPr>
            <p:ph sz="half" idx="1"/>
          </p:nvPr>
        </p:nvGraphicFramePr>
        <p:xfrm>
          <a:off x="0" y="914400"/>
          <a:ext cx="6019800" cy="526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isällön paikkamerkki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8752995"/>
              </p:ext>
            </p:extLst>
          </p:nvPr>
        </p:nvGraphicFramePr>
        <p:xfrm>
          <a:off x="6172200" y="914400"/>
          <a:ext cx="6019800" cy="526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29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68029888"/>
              </p:ext>
            </p:extLst>
          </p:nvPr>
        </p:nvGraphicFramePr>
        <p:xfrm>
          <a:off x="0" y="777875"/>
          <a:ext cx="6019800" cy="539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isällön paikkamerkki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9343833"/>
              </p:ext>
            </p:extLst>
          </p:nvPr>
        </p:nvGraphicFramePr>
        <p:xfrm>
          <a:off x="6172200" y="777875"/>
          <a:ext cx="6019800" cy="539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311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33615187"/>
              </p:ext>
            </p:extLst>
          </p:nvPr>
        </p:nvGraphicFramePr>
        <p:xfrm>
          <a:off x="0" y="708025"/>
          <a:ext cx="6019800" cy="5468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isällön paikkamerkki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8895632"/>
              </p:ext>
            </p:extLst>
          </p:nvPr>
        </p:nvGraphicFramePr>
        <p:xfrm>
          <a:off x="6172200" y="708025"/>
          <a:ext cx="6019800" cy="5468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70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ja mitä liikuntapaikkoja Pyhtäällä tulisi parantaa/ kunnostaa?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002088"/>
            <a:ext cx="10515600" cy="4351338"/>
          </a:xfrm>
        </p:spPr>
        <p:txBody>
          <a:bodyPr/>
          <a:lstStyle/>
          <a:p>
            <a:r>
              <a:rPr lang="fi-FI" dirty="0" smtClean="0"/>
              <a:t>Hiomonraitin kuntosalin välineistön parannukset ja uusi lattiapinta.</a:t>
            </a:r>
          </a:p>
          <a:p>
            <a:r>
              <a:rPr lang="fi-FI" dirty="0" smtClean="0"/>
              <a:t>Montun alue: siivoaminen, kunnossapito. Kuntoradan ulkoilulaitteiden kunnostus/ uusiminen, pururadan pohja.</a:t>
            </a:r>
          </a:p>
          <a:p>
            <a:r>
              <a:rPr lang="fi-FI" dirty="0" smtClean="0"/>
              <a:t>Kirkonkylän urheilukenttä.</a:t>
            </a:r>
          </a:p>
          <a:p>
            <a:r>
              <a:rPr lang="fi-FI" dirty="0" smtClean="0"/>
              <a:t>Koululaisten liikuntapaikat.</a:t>
            </a:r>
          </a:p>
          <a:p>
            <a:r>
              <a:rPr lang="fi-FI" dirty="0" smtClean="0"/>
              <a:t>Uimarannat. Purolan uimarannan laituri ja portaat laiturilta veteen, kaislojen poisto ajoissa.</a:t>
            </a:r>
          </a:p>
          <a:p>
            <a:r>
              <a:rPr lang="fi-FI" dirty="0" smtClean="0"/>
              <a:t>Hiihtoladut ja luistelukentät.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09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268874"/>
            <a:ext cx="10515600" cy="517190"/>
          </a:xfrm>
        </p:spPr>
        <p:txBody>
          <a:bodyPr>
            <a:noAutofit/>
          </a:bodyPr>
          <a:lstStyle/>
          <a:p>
            <a:r>
              <a:rPr lang="fi-FI" sz="3200" dirty="0" smtClean="0"/>
              <a:t>Minne ja mitä liikuntapaikkoja Pyhtäälle haluaisit/ tarvittaisiin?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946485"/>
            <a:ext cx="10515600" cy="5847347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Uimahalli, kiipeilypuisto, pururata.</a:t>
            </a:r>
          </a:p>
          <a:p>
            <a:r>
              <a:rPr lang="fi-FI" dirty="0" smtClean="0"/>
              <a:t>Talveksi </a:t>
            </a:r>
            <a:r>
              <a:rPr lang="fi-FI" dirty="0" err="1" smtClean="0"/>
              <a:t>Huutjärven</a:t>
            </a:r>
            <a:r>
              <a:rPr lang="fi-FI" dirty="0" smtClean="0"/>
              <a:t> ympäri aurattu luistelurata.</a:t>
            </a:r>
          </a:p>
          <a:p>
            <a:r>
              <a:rPr lang="fi-FI" dirty="0" smtClean="0"/>
              <a:t>Uimaranta </a:t>
            </a:r>
            <a:r>
              <a:rPr lang="fi-FI" dirty="0" err="1" smtClean="0"/>
              <a:t>Lököreen</a:t>
            </a:r>
            <a:r>
              <a:rPr lang="fi-FI" dirty="0" smtClean="0"/>
              <a:t>.</a:t>
            </a:r>
          </a:p>
          <a:p>
            <a:r>
              <a:rPr lang="fi-FI" dirty="0" smtClean="0"/>
              <a:t>Ulkokuntoilupaikkoja/ kiinteitä välineitä kaikille kylille (mm. Kirkonkylälle, Hirvikoskelle/ </a:t>
            </a:r>
            <a:r>
              <a:rPr lang="fi-FI" dirty="0" err="1" smtClean="0"/>
              <a:t>Vastilaan</a:t>
            </a:r>
            <a:r>
              <a:rPr lang="fi-FI" dirty="0" smtClean="0"/>
              <a:t>). Kesäksi avoin kuntosalikontti.</a:t>
            </a:r>
          </a:p>
          <a:p>
            <a:r>
              <a:rPr lang="fi-FI" dirty="0" err="1" smtClean="0"/>
              <a:t>Beachvolleykenttä</a:t>
            </a:r>
            <a:endParaRPr lang="fi-FI" dirty="0" smtClean="0"/>
          </a:p>
          <a:p>
            <a:r>
              <a:rPr lang="fi-FI" dirty="0" smtClean="0"/>
              <a:t>Merkittyjä polkuja </a:t>
            </a:r>
            <a:r>
              <a:rPr lang="fi-FI" dirty="0"/>
              <a:t>ja eväs-/nuotiopaikkoja. Kävelyreittejä </a:t>
            </a:r>
            <a:r>
              <a:rPr lang="fi-FI" dirty="0" err="1"/>
              <a:t>Huutjärven</a:t>
            </a:r>
            <a:r>
              <a:rPr lang="fi-FI" dirty="0"/>
              <a:t> alueelle.</a:t>
            </a:r>
          </a:p>
          <a:p>
            <a:r>
              <a:rPr lang="fi-FI" dirty="0" smtClean="0"/>
              <a:t>Kuntoportaat</a:t>
            </a:r>
          </a:p>
          <a:p>
            <a:r>
              <a:rPr lang="fi-FI" dirty="0" smtClean="0"/>
              <a:t>Kiipeilyseinä</a:t>
            </a:r>
          </a:p>
          <a:p>
            <a:r>
              <a:rPr lang="fi-FI" dirty="0" err="1" smtClean="0"/>
              <a:t>Ulkopadelkenttä</a:t>
            </a:r>
            <a:endParaRPr lang="fi-FI" dirty="0" smtClean="0"/>
          </a:p>
          <a:p>
            <a:r>
              <a:rPr lang="fi-FI" dirty="0"/>
              <a:t>M</a:t>
            </a:r>
            <a:r>
              <a:rPr lang="fi-FI" dirty="0" smtClean="0"/>
              <a:t>onitoimiareenoita (vrt. Haukkavuoren koulu) tai -halli (yleisurheilu, palloilu, pyöräily).</a:t>
            </a:r>
          </a:p>
          <a:p>
            <a:r>
              <a:rPr lang="fi-FI" dirty="0" smtClean="0"/>
              <a:t>Hiihtoreitti</a:t>
            </a:r>
          </a:p>
          <a:p>
            <a:r>
              <a:rPr lang="fi-FI" dirty="0" smtClean="0"/>
              <a:t>Suunnistus kiintorastit tai mobiilipalvelu suunnistusrata.</a:t>
            </a:r>
          </a:p>
          <a:p>
            <a:r>
              <a:rPr lang="fi-FI" dirty="0" smtClean="0"/>
              <a:t>Ulkosalibandykenttä</a:t>
            </a:r>
          </a:p>
          <a:p>
            <a:r>
              <a:rPr lang="fi-FI" dirty="0" smtClean="0"/>
              <a:t>BMX –rata</a:t>
            </a:r>
          </a:p>
          <a:p>
            <a:r>
              <a:rPr lang="fi-FI" dirty="0" smtClean="0"/>
              <a:t>Avantouinti ja sauna. </a:t>
            </a:r>
          </a:p>
          <a:p>
            <a:r>
              <a:rPr lang="fi-FI" dirty="0" smtClean="0"/>
              <a:t>Soutu ja kanootti –vuokraus.</a:t>
            </a:r>
          </a:p>
          <a:p>
            <a:r>
              <a:rPr lang="fi-FI" dirty="0" smtClean="0"/>
              <a:t>Tekojää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875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saisi sinut liikkumaan tai auttaisi sinua aloittamaan liikkumisen?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90583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fi-FI" dirty="0" smtClean="0"/>
              <a:t>Hyvin hoidetut liikuntapaikat ja monipuolinen tarjonta.</a:t>
            </a:r>
          </a:p>
          <a:p>
            <a:r>
              <a:rPr lang="fi-FI" dirty="0" smtClean="0"/>
              <a:t>Ryhmäjumpat kaikenikäisille, yhteislenkit ja –treenit, ryhmiä myös huonokuntoisille.</a:t>
            </a:r>
          </a:p>
          <a:p>
            <a:r>
              <a:rPr lang="fi-FI" dirty="0" smtClean="0"/>
              <a:t>Uimahalli</a:t>
            </a:r>
          </a:p>
          <a:p>
            <a:r>
              <a:rPr lang="fi-FI" dirty="0" smtClean="0"/>
              <a:t>Vaihtoehtoisia lenkkipaikkoja.</a:t>
            </a:r>
          </a:p>
          <a:p>
            <a:r>
              <a:rPr lang="fi-FI" dirty="0" smtClean="0"/>
              <a:t>Kuntoportaat</a:t>
            </a:r>
          </a:p>
          <a:p>
            <a:r>
              <a:rPr lang="fi-FI" dirty="0" smtClean="0"/>
              <a:t>Puistoalue, uudet ulkoilualueet.</a:t>
            </a:r>
          </a:p>
          <a:p>
            <a:r>
              <a:rPr lang="fi-FI" dirty="0" smtClean="0"/>
              <a:t>Kuntokortit/ liikuntakortit pysyvästi käyttöön/ kuntorasteja pitkin Pyhtäätä.</a:t>
            </a:r>
          </a:p>
          <a:p>
            <a:r>
              <a:rPr lang="fi-FI" dirty="0" smtClean="0"/>
              <a:t>Liikuntapaikkoja muuallekin kuin </a:t>
            </a:r>
            <a:r>
              <a:rPr lang="fi-FI" dirty="0" err="1" smtClean="0"/>
              <a:t>Huutjärven</a:t>
            </a:r>
            <a:r>
              <a:rPr lang="fi-FI" dirty="0" smtClean="0"/>
              <a:t> alueelle.</a:t>
            </a:r>
          </a:p>
        </p:txBody>
      </p:sp>
    </p:spTree>
    <p:extLst>
      <p:ext uri="{BB962C8B-B14F-4D97-AF65-F5344CB8AC3E}">
        <p14:creationId xmlns:p14="http://schemas.microsoft.com/office/powerpoint/2010/main" val="278165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299</Words>
  <Application>Microsoft Office PowerPoint</Application>
  <PresentationFormat>Laajakuva</PresentationFormat>
  <Paragraphs>47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Kysely liikuntapalvelujen kehittämisestä. Vastausten koonti.</vt:lpstr>
      <vt:lpstr>PowerPoint-esitys</vt:lpstr>
      <vt:lpstr>PowerPoint-esitys</vt:lpstr>
      <vt:lpstr>PowerPoint-esitys</vt:lpstr>
      <vt:lpstr>PowerPoint-esitys</vt:lpstr>
      <vt:lpstr>Miten ja mitä liikuntapaikkoja Pyhtäällä tulisi parantaa/ kunnostaa?</vt:lpstr>
      <vt:lpstr>Minne ja mitä liikuntapaikkoja Pyhtäälle haluaisit/ tarvittaisiin?</vt:lpstr>
      <vt:lpstr>Mikä saisi sinut liikkumaan tai auttaisi sinua aloittamaan liikkumisen?</vt:lpstr>
    </vt:vector>
  </TitlesOfParts>
  <Company>Pyhtään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Liikuntapalvelukyselyn tulostekooste</dc:title>
  <dc:creator>Kinnunen Siiri</dc:creator>
  <cp:lastModifiedBy>Sari Hakulinen</cp:lastModifiedBy>
  <cp:revision>16</cp:revision>
  <dcterms:created xsi:type="dcterms:W3CDTF">2020-08-18T12:19:07Z</dcterms:created>
  <dcterms:modified xsi:type="dcterms:W3CDTF">2020-08-25T14:18:33Z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-1244186986</vt:i4>
  </property>
  <property fmtid="{D5CDD505-2E9C-101B-9397-08002B2CF9AE}" pid="3" name="_NewReviewCycle">
    <vt:lpwstr/>
  </property>
  <property fmtid="{D5CDD505-2E9C-101B-9397-08002B2CF9AE}" pid="4" name="_EmailSubject">
    <vt:lpwstr>Liikuntapalvelukyselyn vastausten koonti</vt:lpwstr>
  </property>
  <property fmtid="{D5CDD505-2E9C-101B-9397-08002B2CF9AE}" pid="5" name="_AuthorEmail">
    <vt:lpwstr>siiri.kinnunen@pyhtaa.fi</vt:lpwstr>
  </property>
  <property fmtid="{D5CDD505-2E9C-101B-9397-08002B2CF9AE}" pid="6" name="_AuthorEmailDisplayName">
    <vt:lpwstr>Kinnunen Siiri</vt:lpwstr>
  </property>
</Properties>
</file>