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58" r:id="rId6"/>
    <p:sldId id="259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6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83E80-D6B5-4CEE-94AE-469BEDD6DD50}" type="datetimeFigureOut">
              <a:rPr lang="fi-FI" smtClean="0"/>
              <a:t>5.8.2020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23D44-71EF-468C-B79D-4CCF08052F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7139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83E80-D6B5-4CEE-94AE-469BEDD6DD50}" type="datetimeFigureOut">
              <a:rPr lang="fi-FI" smtClean="0"/>
              <a:t>5.8.2020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23D44-71EF-468C-B79D-4CCF08052F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765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83E80-D6B5-4CEE-94AE-469BEDD6DD50}" type="datetimeFigureOut">
              <a:rPr lang="fi-FI" smtClean="0"/>
              <a:t>5.8.2020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23D44-71EF-468C-B79D-4CCF08052F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037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83E80-D6B5-4CEE-94AE-469BEDD6DD50}" type="datetimeFigureOut">
              <a:rPr lang="fi-FI" smtClean="0"/>
              <a:t>5.8.2020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23D44-71EF-468C-B79D-4CCF08052F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395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83E80-D6B5-4CEE-94AE-469BEDD6DD50}" type="datetimeFigureOut">
              <a:rPr lang="fi-FI" smtClean="0"/>
              <a:t>5.8.2020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23D44-71EF-468C-B79D-4CCF08052F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338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83E80-D6B5-4CEE-94AE-469BEDD6DD50}" type="datetimeFigureOut">
              <a:rPr lang="fi-FI" smtClean="0"/>
              <a:t>5.8.2020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23D44-71EF-468C-B79D-4CCF08052F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5455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83E80-D6B5-4CEE-94AE-469BEDD6DD50}" type="datetimeFigureOut">
              <a:rPr lang="fi-FI" smtClean="0"/>
              <a:t>5.8.2020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23D44-71EF-468C-B79D-4CCF08052F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91768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83E80-D6B5-4CEE-94AE-469BEDD6DD50}" type="datetimeFigureOut">
              <a:rPr lang="fi-FI" smtClean="0"/>
              <a:t>5.8.2020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23D44-71EF-468C-B79D-4CCF08052F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771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83E80-D6B5-4CEE-94AE-469BEDD6DD50}" type="datetimeFigureOut">
              <a:rPr lang="fi-FI" smtClean="0"/>
              <a:t>5.8.2020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23D44-71EF-468C-B79D-4CCF08052F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4191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83E80-D6B5-4CEE-94AE-469BEDD6DD50}" type="datetimeFigureOut">
              <a:rPr lang="fi-FI" smtClean="0"/>
              <a:t>5.8.2020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23D44-71EF-468C-B79D-4CCF08052F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1814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83E80-D6B5-4CEE-94AE-469BEDD6DD50}" type="datetimeFigureOut">
              <a:rPr lang="fi-FI" smtClean="0"/>
              <a:t>5.8.2020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23D44-71EF-468C-B79D-4CCF08052F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0743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83E80-D6B5-4CEE-94AE-469BEDD6DD50}" type="datetimeFigureOut">
              <a:rPr lang="fi-FI" smtClean="0"/>
              <a:t>5.8.2020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23D44-71EF-468C-B79D-4CCF08052F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6960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3287"/>
          </a:xfrm>
        </p:spPr>
        <p:txBody>
          <a:bodyPr/>
          <a:lstStyle/>
          <a:p>
            <a:r>
              <a:rPr lang="fi-FI" dirty="0" smtClean="0"/>
              <a:t>Talousraportti </a:t>
            </a:r>
            <a:r>
              <a:rPr lang="fi-FI" dirty="0" smtClean="0"/>
              <a:t>6/2020 – KOKO KUNTA</a:t>
            </a:r>
            <a:endParaRPr lang="fi-FI" dirty="0"/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7401485"/>
              </p:ext>
            </p:extLst>
          </p:nvPr>
        </p:nvGraphicFramePr>
        <p:xfrm>
          <a:off x="611402" y="1331017"/>
          <a:ext cx="10826713" cy="4528723"/>
        </p:xfrm>
        <a:graphic>
          <a:graphicData uri="http://schemas.openxmlformats.org/drawingml/2006/table">
            <a:tbl>
              <a:tblPr/>
              <a:tblGrid>
                <a:gridCol w="2879739">
                  <a:extLst>
                    <a:ext uri="{9D8B030D-6E8A-4147-A177-3AD203B41FA5}">
                      <a16:colId xmlns:a16="http://schemas.microsoft.com/office/drawing/2014/main" val="640850027"/>
                    </a:ext>
                  </a:extLst>
                </a:gridCol>
                <a:gridCol w="872229">
                  <a:extLst>
                    <a:ext uri="{9D8B030D-6E8A-4147-A177-3AD203B41FA5}">
                      <a16:colId xmlns:a16="http://schemas.microsoft.com/office/drawing/2014/main" val="3948196656"/>
                    </a:ext>
                  </a:extLst>
                </a:gridCol>
                <a:gridCol w="872229">
                  <a:extLst>
                    <a:ext uri="{9D8B030D-6E8A-4147-A177-3AD203B41FA5}">
                      <a16:colId xmlns:a16="http://schemas.microsoft.com/office/drawing/2014/main" val="2235077825"/>
                    </a:ext>
                  </a:extLst>
                </a:gridCol>
                <a:gridCol w="803004">
                  <a:extLst>
                    <a:ext uri="{9D8B030D-6E8A-4147-A177-3AD203B41FA5}">
                      <a16:colId xmlns:a16="http://schemas.microsoft.com/office/drawing/2014/main" val="1401854382"/>
                    </a:ext>
                  </a:extLst>
                </a:gridCol>
                <a:gridCol w="553796">
                  <a:extLst>
                    <a:ext uri="{9D8B030D-6E8A-4147-A177-3AD203B41FA5}">
                      <a16:colId xmlns:a16="http://schemas.microsoft.com/office/drawing/2014/main" val="3381605499"/>
                    </a:ext>
                  </a:extLst>
                </a:gridCol>
                <a:gridCol w="872229">
                  <a:extLst>
                    <a:ext uri="{9D8B030D-6E8A-4147-A177-3AD203B41FA5}">
                      <a16:colId xmlns:a16="http://schemas.microsoft.com/office/drawing/2014/main" val="3086090755"/>
                    </a:ext>
                  </a:extLst>
                </a:gridCol>
                <a:gridCol w="803004">
                  <a:extLst>
                    <a:ext uri="{9D8B030D-6E8A-4147-A177-3AD203B41FA5}">
                      <a16:colId xmlns:a16="http://schemas.microsoft.com/office/drawing/2014/main" val="2336087697"/>
                    </a:ext>
                  </a:extLst>
                </a:gridCol>
                <a:gridCol w="553796">
                  <a:extLst>
                    <a:ext uri="{9D8B030D-6E8A-4147-A177-3AD203B41FA5}">
                      <a16:colId xmlns:a16="http://schemas.microsoft.com/office/drawing/2014/main" val="3839245226"/>
                    </a:ext>
                  </a:extLst>
                </a:gridCol>
                <a:gridCol w="872229">
                  <a:extLst>
                    <a:ext uri="{9D8B030D-6E8A-4147-A177-3AD203B41FA5}">
                      <a16:colId xmlns:a16="http://schemas.microsoft.com/office/drawing/2014/main" val="1006946261"/>
                    </a:ext>
                  </a:extLst>
                </a:gridCol>
                <a:gridCol w="872229">
                  <a:extLst>
                    <a:ext uri="{9D8B030D-6E8A-4147-A177-3AD203B41FA5}">
                      <a16:colId xmlns:a16="http://schemas.microsoft.com/office/drawing/2014/main" val="3195928095"/>
                    </a:ext>
                  </a:extLst>
                </a:gridCol>
                <a:gridCol w="872229">
                  <a:extLst>
                    <a:ext uri="{9D8B030D-6E8A-4147-A177-3AD203B41FA5}">
                      <a16:colId xmlns:a16="http://schemas.microsoft.com/office/drawing/2014/main" val="2418231439"/>
                    </a:ext>
                  </a:extLst>
                </a:gridCol>
              </a:tblGrid>
              <a:tr h="196901"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Toteuma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Budjetti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ERO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Toteuma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ERO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Ennuste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Budjetti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Toteuma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2851326"/>
                  </a:ext>
                </a:extLst>
              </a:tr>
              <a:tr h="196901">
                <a:tc>
                  <a:txBody>
                    <a:bodyPr/>
                    <a:lstStyle/>
                    <a:p>
                      <a:pPr algn="l" fontAlgn="t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01-06/2020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01-06/2020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ERO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01-06/2019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ERO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5199768"/>
                  </a:ext>
                </a:extLst>
              </a:tr>
              <a:tr h="19690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Myyntituotot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170 288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207 722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-37 434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-18,0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245 972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-75 685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-30,8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340 576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415 443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456 034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788961"/>
                  </a:ext>
                </a:extLst>
              </a:tr>
              <a:tr h="19690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Maksutuotot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147 802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164 867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-17 065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-10,4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177 897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-30 095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-16,9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295 603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329 734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319 687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1593325"/>
                  </a:ext>
                </a:extLst>
              </a:tr>
              <a:tr h="19690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Tuet ja avustukset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134 579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68 099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66 481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97,6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97 264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37 316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38,4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269 159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136 197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207 245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8026209"/>
                  </a:ext>
                </a:extLst>
              </a:tr>
              <a:tr h="19690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Muut toimintatuotot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204 758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327 699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-122 940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-37,5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208 342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-3 583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-1,7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409 517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655 397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685 268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1537119"/>
                  </a:ext>
                </a:extLst>
              </a:tr>
              <a:tr h="19690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TOIMINTATUOTOT YHTEENSÄ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657 427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768 386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-110 958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-14,4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729 475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-72 047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-9,9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1 314 855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1 536 771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1 668 234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364737"/>
                  </a:ext>
                </a:extLst>
              </a:tr>
              <a:tr h="19690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Henkilöstökulut yhteensä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-3 522 669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-3 591 931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69 262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-3 649 026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126 357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-7 045 337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-7 115 774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-7 144 497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2326684"/>
                  </a:ext>
                </a:extLst>
              </a:tr>
              <a:tr h="19690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Asiakaspalvelujen ostot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-8 672 086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-8 980 733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308 647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-8 692 165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20 079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-17 744 172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-17 961 465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-17 434 649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528037"/>
                  </a:ext>
                </a:extLst>
              </a:tr>
              <a:tr h="19690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Muiden palvelujen ostot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-1 740 124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-1 950 692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210 568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-1 773 519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33 395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-3 480 247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-3 901 383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-3 931 863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084192"/>
                  </a:ext>
                </a:extLst>
              </a:tr>
              <a:tr h="19690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Palvelujen ostot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-10 412 209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-10 931 424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519 215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-10 465 683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53 474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-21 224 419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-21 862 848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-21 366 511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9898962"/>
                  </a:ext>
                </a:extLst>
              </a:tr>
              <a:tr h="19690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Aineet, tarvikkeet ja tavarat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-532 137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-573 183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41 046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-588 501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56 365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-1 064 273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-1 146 365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-1 095 292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7667455"/>
                  </a:ext>
                </a:extLst>
              </a:tr>
              <a:tr h="19690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Avustukset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-597 032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-505 750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-91 282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-18,0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-468 575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-128 456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-27,4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-1 194 064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-1 011 500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-935 035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5496982"/>
                  </a:ext>
                </a:extLst>
              </a:tr>
              <a:tr h="19690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Muut toimintakulut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-98 198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-95 925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-2 273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-2,4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-70 070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-28 127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-40,1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-196 395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-191 850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-166 891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0956837"/>
                  </a:ext>
                </a:extLst>
              </a:tr>
              <a:tr h="19690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TOIMINTAKULUT YHTEENSÄ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-15 162 244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-15 698 213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535 968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-15 241 856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79 612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-30 724 488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-31 328 337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-30 708 226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2224177"/>
                  </a:ext>
                </a:extLst>
              </a:tr>
              <a:tr h="19690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TOIMINTAKATE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-14 504 817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-14 929 827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425 010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-14 511 810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6 993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-29 409 633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-29 791 566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-29 039 992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8297175"/>
                  </a:ext>
                </a:extLst>
              </a:tr>
              <a:tr h="19690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Verotulot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10 596 238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11 091 000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-494 762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-4,5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10 463 487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132 751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21 571 000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22 182 000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20 924 354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7408438"/>
                  </a:ext>
                </a:extLst>
              </a:tr>
              <a:tr h="19690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Valtionosuudet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4 771 482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4 674 845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96 637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4 291 260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480 222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10 574 349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9 349 689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8 808 397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1128791"/>
                  </a:ext>
                </a:extLst>
              </a:tr>
              <a:tr h="19690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Verotulot ja valtionosuudet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15 367 720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15 765 845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-398 124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-2,5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14 754 747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612 973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32 145 349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31 531 689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29 732 751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7107766"/>
                  </a:ext>
                </a:extLst>
              </a:tr>
              <a:tr h="19690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Rahoitustuotot ja -kulut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33 993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-8 000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41 993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524,9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32 361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1 633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25 993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-16 000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44 362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9262321"/>
                  </a:ext>
                </a:extLst>
              </a:tr>
              <a:tr h="19690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Vuosikate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896 897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828 017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68 879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275 298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621 599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225,8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2 761 709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1 724 123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737 121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9534825"/>
                  </a:ext>
                </a:extLst>
              </a:tr>
              <a:tr h="19690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Poistot ja arvonalentumiset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-777 277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-740 367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-36 910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-5,0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-748 203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-29 074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-3,9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-1 480 735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-1 480 735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-1 532 298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3701117"/>
                  </a:ext>
                </a:extLst>
              </a:tr>
              <a:tr h="196901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TULOS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119 620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87 650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31 970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36,5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-472 905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592 525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125,3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1 280 974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243 389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-795 177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18503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4253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Yleishallinto- ja kehittämispalvelut (+SOTE)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7184092"/>
              </p:ext>
            </p:extLst>
          </p:nvPr>
        </p:nvGraphicFramePr>
        <p:xfrm>
          <a:off x="1363485" y="1774678"/>
          <a:ext cx="7845277" cy="4085056"/>
        </p:xfrm>
        <a:graphic>
          <a:graphicData uri="http://schemas.openxmlformats.org/drawingml/2006/table">
            <a:tbl>
              <a:tblPr/>
              <a:tblGrid>
                <a:gridCol w="4162800">
                  <a:extLst>
                    <a:ext uri="{9D8B030D-6E8A-4147-A177-3AD203B41FA5}">
                      <a16:colId xmlns:a16="http://schemas.microsoft.com/office/drawing/2014/main" val="4077922255"/>
                    </a:ext>
                  </a:extLst>
                </a:gridCol>
                <a:gridCol w="1160781">
                  <a:extLst>
                    <a:ext uri="{9D8B030D-6E8A-4147-A177-3AD203B41FA5}">
                      <a16:colId xmlns:a16="http://schemas.microsoft.com/office/drawing/2014/main" val="1557405892"/>
                    </a:ext>
                  </a:extLst>
                </a:gridCol>
                <a:gridCol w="1260848">
                  <a:extLst>
                    <a:ext uri="{9D8B030D-6E8A-4147-A177-3AD203B41FA5}">
                      <a16:colId xmlns:a16="http://schemas.microsoft.com/office/drawing/2014/main" val="3214497600"/>
                    </a:ext>
                  </a:extLst>
                </a:gridCol>
                <a:gridCol w="1260848">
                  <a:extLst>
                    <a:ext uri="{9D8B030D-6E8A-4147-A177-3AD203B41FA5}">
                      <a16:colId xmlns:a16="http://schemas.microsoft.com/office/drawing/2014/main" val="532872681"/>
                    </a:ext>
                  </a:extLst>
                </a:gridCol>
              </a:tblGrid>
              <a:tr h="255316">
                <a:tc>
                  <a:txBody>
                    <a:bodyPr/>
                    <a:lstStyle/>
                    <a:p>
                      <a:pPr algn="l" fontAlgn="t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Toteuma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Budjetti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3335318"/>
                  </a:ext>
                </a:extLst>
              </a:tr>
              <a:tr h="255316">
                <a:tc>
                  <a:txBody>
                    <a:bodyPr/>
                    <a:lstStyle/>
                    <a:p>
                      <a:pPr algn="l" fontAlgn="t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01-06/2020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2467603"/>
                  </a:ext>
                </a:extLst>
              </a:tr>
              <a:tr h="255316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Myyntituotot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2 397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22 300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1498457"/>
                  </a:ext>
                </a:extLst>
              </a:tr>
              <a:tr h="255316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Maksutuotot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05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1668525"/>
                  </a:ext>
                </a:extLst>
              </a:tr>
              <a:tr h="255316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Tuet ja avustukset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5 341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30 000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4297511"/>
                  </a:ext>
                </a:extLst>
              </a:tr>
              <a:tr h="255316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Muut toimintatuotot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1 781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7 500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7054761"/>
                  </a:ext>
                </a:extLst>
              </a:tr>
              <a:tr h="255316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TOIMINTATUOTOT YHTEENSÄ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9 895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59 800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5689275"/>
                  </a:ext>
                </a:extLst>
              </a:tr>
              <a:tr h="255316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Henkilöstökulut yhteensä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-408 332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-783 542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6407466"/>
                  </a:ext>
                </a:extLst>
              </a:tr>
              <a:tr h="255316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Asiakaspalvelujen ostot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-8 410 268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-17 355 485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6360669"/>
                  </a:ext>
                </a:extLst>
              </a:tr>
              <a:tr h="255316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Muiden palvelujen ostot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-517 476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-858 100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5277099"/>
                  </a:ext>
                </a:extLst>
              </a:tr>
              <a:tr h="255316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Palvelujen ostot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-8 927 744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-18 213 585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895484"/>
                  </a:ext>
                </a:extLst>
              </a:tr>
              <a:tr h="255316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Aineet, tarvikkeet ja tavarat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-10 153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-29 600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3188149"/>
                  </a:ext>
                </a:extLst>
              </a:tr>
              <a:tr h="255316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Avustukset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-143 081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-15 500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4345061"/>
                  </a:ext>
                </a:extLst>
              </a:tr>
              <a:tr h="255316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Muut toimintakulut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-34 693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-89 500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12130"/>
                  </a:ext>
                </a:extLst>
              </a:tr>
              <a:tr h="255316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TOIMINTAKULUT YHTEENSÄ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-9 524 004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-19 131 727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6628997"/>
                  </a:ext>
                </a:extLst>
              </a:tr>
              <a:tr h="255316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TOIMINTAKATE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-9 354 640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-18 864 252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4436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182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Hyvinvointilautakunta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4319871"/>
              </p:ext>
            </p:extLst>
          </p:nvPr>
        </p:nvGraphicFramePr>
        <p:xfrm>
          <a:off x="1466287" y="1926190"/>
          <a:ext cx="7265202" cy="3576448"/>
        </p:xfrm>
        <a:graphic>
          <a:graphicData uri="http://schemas.openxmlformats.org/drawingml/2006/table">
            <a:tbl>
              <a:tblPr/>
              <a:tblGrid>
                <a:gridCol w="3904812">
                  <a:extLst>
                    <a:ext uri="{9D8B030D-6E8A-4147-A177-3AD203B41FA5}">
                      <a16:colId xmlns:a16="http://schemas.microsoft.com/office/drawing/2014/main" val="2732692869"/>
                    </a:ext>
                  </a:extLst>
                </a:gridCol>
                <a:gridCol w="1088841">
                  <a:extLst>
                    <a:ext uri="{9D8B030D-6E8A-4147-A177-3AD203B41FA5}">
                      <a16:colId xmlns:a16="http://schemas.microsoft.com/office/drawing/2014/main" val="3081616844"/>
                    </a:ext>
                  </a:extLst>
                </a:gridCol>
                <a:gridCol w="1088841">
                  <a:extLst>
                    <a:ext uri="{9D8B030D-6E8A-4147-A177-3AD203B41FA5}">
                      <a16:colId xmlns:a16="http://schemas.microsoft.com/office/drawing/2014/main" val="3054954669"/>
                    </a:ext>
                  </a:extLst>
                </a:gridCol>
                <a:gridCol w="1182708">
                  <a:extLst>
                    <a:ext uri="{9D8B030D-6E8A-4147-A177-3AD203B41FA5}">
                      <a16:colId xmlns:a16="http://schemas.microsoft.com/office/drawing/2014/main" val="838775871"/>
                    </a:ext>
                  </a:extLst>
                </a:gridCol>
              </a:tblGrid>
              <a:tr h="223528">
                <a:tc>
                  <a:txBody>
                    <a:bodyPr/>
                    <a:lstStyle/>
                    <a:p>
                      <a:pPr algn="l" fontAlgn="t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Toteuma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Budjetti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1086710"/>
                  </a:ext>
                </a:extLst>
              </a:tr>
              <a:tr h="223528">
                <a:tc>
                  <a:txBody>
                    <a:bodyPr/>
                    <a:lstStyle/>
                    <a:p>
                      <a:pPr algn="l" fontAlgn="t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01-06/2020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1199591"/>
                  </a:ext>
                </a:extLst>
              </a:tr>
              <a:tr h="223528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Myyntituotot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50 269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98 143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1284299"/>
                  </a:ext>
                </a:extLst>
              </a:tr>
              <a:tr h="223528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Maksutuotot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127 299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284 534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5032470"/>
                  </a:ext>
                </a:extLst>
              </a:tr>
              <a:tr h="223528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Tuet ja avustukset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123 395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105 397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555221"/>
                  </a:ext>
                </a:extLst>
              </a:tr>
              <a:tr h="223528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Muut toimintatuotot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4 400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7 286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3209952"/>
                  </a:ext>
                </a:extLst>
              </a:tr>
              <a:tr h="223528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TOIMINTATUOTOT YHTEENSÄ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305 363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495 360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488664"/>
                  </a:ext>
                </a:extLst>
              </a:tr>
              <a:tr h="223528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Henkilöstökulut yhteensä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-2 640 080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-5 482 863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4840140"/>
                  </a:ext>
                </a:extLst>
              </a:tr>
              <a:tr h="223528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Asiakaspalvelujen ostot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-261 218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-605 580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5414232"/>
                  </a:ext>
                </a:extLst>
              </a:tr>
              <a:tr h="223528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Muiden palvelujen ostot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-277 324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-759 753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9486162"/>
                  </a:ext>
                </a:extLst>
              </a:tr>
              <a:tr h="223528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Palvelujen ostot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-538 542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-1 365 333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0876409"/>
                  </a:ext>
                </a:extLst>
              </a:tr>
              <a:tr h="223528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Aineet, tarvikkeet ja tavarat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-120 454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-250 465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5227510"/>
                  </a:ext>
                </a:extLst>
              </a:tr>
              <a:tr h="223528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Avustukset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-452 701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-964 000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4931573"/>
                  </a:ext>
                </a:extLst>
              </a:tr>
              <a:tr h="223528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Muut toimintakulut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-38 566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-65 350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367824"/>
                  </a:ext>
                </a:extLst>
              </a:tr>
              <a:tr h="223528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TOIMINTAKULUT YHTEENSÄ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-3 790 343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-8 128 011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782670"/>
                  </a:ext>
                </a:extLst>
              </a:tr>
              <a:tr h="223528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TOIMINTAKATE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-4 484 796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-9 495 164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0158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5267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Tekniikkalautakunta</a:t>
            </a: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1119048"/>
              </p:ext>
            </p:extLst>
          </p:nvPr>
        </p:nvGraphicFramePr>
        <p:xfrm>
          <a:off x="898169" y="2326574"/>
          <a:ext cx="8305106" cy="3446592"/>
        </p:xfrm>
        <a:graphic>
          <a:graphicData uri="http://schemas.openxmlformats.org/drawingml/2006/table">
            <a:tbl>
              <a:tblPr/>
              <a:tblGrid>
                <a:gridCol w="4463726">
                  <a:extLst>
                    <a:ext uri="{9D8B030D-6E8A-4147-A177-3AD203B41FA5}">
                      <a16:colId xmlns:a16="http://schemas.microsoft.com/office/drawing/2014/main" val="975834050"/>
                    </a:ext>
                  </a:extLst>
                </a:gridCol>
                <a:gridCol w="1244693">
                  <a:extLst>
                    <a:ext uri="{9D8B030D-6E8A-4147-A177-3AD203B41FA5}">
                      <a16:colId xmlns:a16="http://schemas.microsoft.com/office/drawing/2014/main" val="579788228"/>
                    </a:ext>
                  </a:extLst>
                </a:gridCol>
                <a:gridCol w="1244693">
                  <a:extLst>
                    <a:ext uri="{9D8B030D-6E8A-4147-A177-3AD203B41FA5}">
                      <a16:colId xmlns:a16="http://schemas.microsoft.com/office/drawing/2014/main" val="2005182725"/>
                    </a:ext>
                  </a:extLst>
                </a:gridCol>
                <a:gridCol w="1351994">
                  <a:extLst>
                    <a:ext uri="{9D8B030D-6E8A-4147-A177-3AD203B41FA5}">
                      <a16:colId xmlns:a16="http://schemas.microsoft.com/office/drawing/2014/main" val="4173248442"/>
                    </a:ext>
                  </a:extLst>
                </a:gridCol>
              </a:tblGrid>
              <a:tr h="215412">
                <a:tc>
                  <a:txBody>
                    <a:bodyPr/>
                    <a:lstStyle/>
                    <a:p>
                      <a:pPr algn="l" fontAlgn="t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Toteuma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Budjetti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5612519"/>
                  </a:ext>
                </a:extLst>
              </a:tr>
              <a:tr h="215412">
                <a:tc>
                  <a:txBody>
                    <a:bodyPr/>
                    <a:lstStyle/>
                    <a:p>
                      <a:pPr algn="l" fontAlgn="t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6350" marR="6350" marT="635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01-06/2020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05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9049771"/>
                  </a:ext>
                </a:extLst>
              </a:tr>
              <a:tr h="215412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Myyntituotot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117 622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295 000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6974010"/>
                  </a:ext>
                </a:extLst>
              </a:tr>
              <a:tr h="215412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Maksutuotot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20 126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45 200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9659675"/>
                  </a:ext>
                </a:extLst>
              </a:tr>
              <a:tr h="215412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Tuet ja avustukset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5 843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584876"/>
                  </a:ext>
                </a:extLst>
              </a:tr>
              <a:tr h="215412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Muut toimintatuotot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197 357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640 611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5306593"/>
                  </a:ext>
                </a:extLst>
              </a:tr>
              <a:tr h="215412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TOIMINTATUOTOT YHTEENSÄ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340 949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981 611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862900"/>
                  </a:ext>
                </a:extLst>
              </a:tr>
              <a:tr h="215412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Henkilöstökulut yhteensä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-441 067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-849 368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1867201"/>
                  </a:ext>
                </a:extLst>
              </a:tr>
              <a:tr h="215412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Asiakaspalvelujen ostot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2565972"/>
                  </a:ext>
                </a:extLst>
              </a:tr>
              <a:tr h="215412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Muiden palvelujen ostot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-945 274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-2 283 530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4430110"/>
                  </a:ext>
                </a:extLst>
              </a:tr>
              <a:tr h="215412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Palvelujen ostot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-945 874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-2 283 930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9707196"/>
                  </a:ext>
                </a:extLst>
              </a:tr>
              <a:tr h="215412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Aineet, tarvikkeet ja tavarat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-401 530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-866 300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6463018"/>
                  </a:ext>
                </a:extLst>
              </a:tr>
              <a:tr h="215412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Avustukset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-1 250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-32 000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8904744"/>
                  </a:ext>
                </a:extLst>
              </a:tr>
              <a:tr h="215412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Muut toimintakulut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-23 352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-37 000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0746834"/>
                  </a:ext>
                </a:extLst>
              </a:tr>
              <a:tr h="215412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TOIMINTAKULUT YHTEENSÄ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-1 813 073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-4 068 598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041727"/>
                  </a:ext>
                </a:extLst>
              </a:tr>
              <a:tr h="215412">
                <a:tc>
                  <a:txBody>
                    <a:bodyPr/>
                    <a:lstStyle/>
                    <a:p>
                      <a:pPr algn="l" fontAlgn="b"/>
                      <a:r>
                        <a:rPr lang="fi-FI" sz="105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TOIMINTAKATE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-631 777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-1 432 149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4881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6310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Huomiot taloustilanteesta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Toimintakate-ennuste </a:t>
            </a:r>
            <a:r>
              <a:rPr lang="fi-FI" dirty="0" smtClean="0"/>
              <a:t>budjetissa</a:t>
            </a:r>
            <a:r>
              <a:rPr lang="fi-FI" dirty="0" smtClean="0"/>
              <a:t> </a:t>
            </a:r>
            <a:endParaRPr lang="fi-FI" dirty="0" smtClean="0"/>
          </a:p>
          <a:p>
            <a:r>
              <a:rPr lang="fi-FI" dirty="0" smtClean="0"/>
              <a:t>Verotuloennuste 6/20 on ”enää” -600 000 euroa suhteessa budjettiin. Ennuste 5/20 oli -1,2milj euroa vähemmän. Ennusteeseen sisältyy epävarmuutta. </a:t>
            </a:r>
          </a:p>
          <a:p>
            <a:r>
              <a:rPr lang="fi-FI" dirty="0" smtClean="0"/>
              <a:t>Valtionosuus- ja verotuloennusteessa huomioitu valtion yhteensä 1,4 milj. euron tuki.</a:t>
            </a:r>
          </a:p>
          <a:p>
            <a:r>
              <a:rPr lang="fi-FI" dirty="0" smtClean="0"/>
              <a:t>Ennusteen luvuilla tulosennuste on positiivinen. </a:t>
            </a:r>
          </a:p>
          <a:p>
            <a:r>
              <a:rPr lang="fi-FI" dirty="0" err="1" smtClean="0"/>
              <a:t>Kymsoten</a:t>
            </a:r>
            <a:r>
              <a:rPr lang="fi-FI" dirty="0" smtClean="0"/>
              <a:t> mahdollinen alijäämäennuste vuodelle 2020 on Pyhtään osalta n. 1,0 </a:t>
            </a:r>
            <a:r>
              <a:rPr lang="fi-FI" dirty="0" err="1" smtClean="0"/>
              <a:t>milj</a:t>
            </a:r>
            <a:r>
              <a:rPr lang="fi-FI" dirty="0" smtClean="0"/>
              <a:t> euroa. 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01941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Muut huomiot</a:t>
            </a:r>
            <a:endParaRPr lang="fi-FI" dirty="0"/>
          </a:p>
        </p:txBody>
      </p:sp>
      <p:sp>
        <p:nvSpPr>
          <p:cNvPr id="5" name="Sisällön paikkamerkki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 smtClean="0"/>
              <a:t>Työttömyysprosentti </a:t>
            </a:r>
            <a:r>
              <a:rPr lang="fi-FI" dirty="0" smtClean="0"/>
              <a:t>12,4 (</a:t>
            </a:r>
            <a:r>
              <a:rPr lang="fi-FI" dirty="0" smtClean="0"/>
              <a:t>toukokuussa</a:t>
            </a:r>
            <a:r>
              <a:rPr lang="fi-FI" dirty="0" smtClean="0"/>
              <a:t> 12,1)</a:t>
            </a:r>
            <a:endParaRPr lang="fi-FI" dirty="0" smtClean="0"/>
          </a:p>
          <a:p>
            <a:r>
              <a:rPr lang="fi-FI" dirty="0" smtClean="0"/>
              <a:t>Kunnan </a:t>
            </a:r>
            <a:r>
              <a:rPr lang="fi-FI" dirty="0" smtClean="0"/>
              <a:t>väkiluku kasvanut </a:t>
            </a:r>
            <a:r>
              <a:rPr lang="fi-FI" dirty="0" smtClean="0"/>
              <a:t>5154 -&gt; </a:t>
            </a:r>
            <a:r>
              <a:rPr lang="fi-FI" dirty="0" smtClean="0"/>
              <a:t>5182 </a:t>
            </a:r>
            <a:r>
              <a:rPr lang="fi-FI" dirty="0" smtClean="0"/>
              <a:t>vuoden aikana. </a:t>
            </a:r>
            <a:endParaRPr lang="fi-FI" dirty="0"/>
          </a:p>
        </p:txBody>
      </p:sp>
      <p:pic>
        <p:nvPicPr>
          <p:cNvPr id="5122" name="Picture 2" descr="https://www.temtyollisyyskatsaus.fi/graph/gserver.png?&amp;ifile=/quicktables/9tkat-ely/0etusivu/tkat_map&amp;lang=fi&amp;gskey=tkat&amp;rcode=,05,&amp;mtype=choro&amp;mover=no&amp;reset=true&amp;&amp;ssid=&amp;x=880&amp;y=660&amp;ts=63732217294581897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470" y="1933749"/>
            <a:ext cx="5432744" cy="4074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916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1089</Words>
  <Application>Microsoft Office PowerPoint</Application>
  <PresentationFormat>Laajakuva</PresentationFormat>
  <Paragraphs>456</Paragraphs>
  <Slides>6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Office-teema</vt:lpstr>
      <vt:lpstr>Talousraportti 6/2020 – KOKO KUNTA</vt:lpstr>
      <vt:lpstr>Yleishallinto- ja kehittämispalvelut (+SOTE)</vt:lpstr>
      <vt:lpstr>Hyvinvointilautakunta</vt:lpstr>
      <vt:lpstr>Tekniikkalautakunta</vt:lpstr>
      <vt:lpstr>Huomiot taloustilanteesta</vt:lpstr>
      <vt:lpstr>Muut huomiot</vt:lpstr>
    </vt:vector>
  </TitlesOfParts>
  <Company>Pyhtään kunta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Talousraportti 5/2020</dc:title>
  <dc:creator>Koskinen Tommi</dc:creator>
  <cp:lastModifiedBy>Koskinen Tommi</cp:lastModifiedBy>
  <cp:revision>5</cp:revision>
  <dcterms:created xsi:type="dcterms:W3CDTF">2020-06-30T12:28:56Z</dcterms:created>
  <dcterms:modified xsi:type="dcterms:W3CDTF">2020-08-05T06:44:19Z</dcterms:modified>
</cp:coreProperties>
</file>